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4" r:id="rId2"/>
    <p:sldId id="272" r:id="rId3"/>
    <p:sldId id="275" r:id="rId4"/>
    <p:sldId id="268" r:id="rId5"/>
    <p:sldId id="258" r:id="rId6"/>
    <p:sldId id="260" r:id="rId7"/>
    <p:sldId id="261" r:id="rId8"/>
    <p:sldId id="262" r:id="rId9"/>
    <p:sldId id="270" r:id="rId10"/>
    <p:sldId id="267" r:id="rId11"/>
    <p:sldId id="263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800000"/>
    <a:srgbClr val="0D0D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1" y="-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5B37B-D6DC-409F-9BFA-CC9AB4842A67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2FE8-8576-47B5-9C76-6910B09879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vi-VN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58868-0A6F-4026-A5C8-DE633BC41875}" type="slidenum">
              <a:rPr lang="vi-VN"/>
              <a:pPr/>
              <a:t>4</a:t>
            </a:fld>
            <a:endParaRPr lang="vi-V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2FE8-8576-47B5-9C76-6910B09879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98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2FE8-8576-47B5-9C76-6910B09879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98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2FE8-8576-47B5-9C76-6910B09879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33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 userDrawn="1"/>
        </p:nvPicPr>
        <p:blipFill>
          <a:blip r:embed="rId13"/>
          <a:stretch>
            <a:fillRect/>
          </a:stretch>
        </p:blipFill>
        <p:spPr>
          <a:xfrm>
            <a:off x="-76200" y="-76200"/>
            <a:ext cx="9296399" cy="6934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1.png"/><Relationship Id="rId3" Type="http://schemas.openxmlformats.org/officeDocument/2006/relationships/image" Target="../media/image7.jpe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Relationship Id="rId14" Type="http://schemas.openxmlformats.org/officeDocument/2006/relationships/image" Target="../media/image6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gif"/><Relationship Id="rId3" Type="http://schemas.openxmlformats.org/officeDocument/2006/relationships/audio" Target="../media/audio1.wav"/><Relationship Id="rId7" Type="http://schemas.openxmlformats.org/officeDocument/2006/relationships/image" Target="../media/image49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istrator\Desktop\dong%20mau%20lac%20hong%20ppt.MP3" TargetMode="External"/><Relationship Id="rId6" Type="http://schemas.openxmlformats.org/officeDocument/2006/relationships/image" Target="../media/image48.png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1" y="381000"/>
            <a:ext cx="8305799" cy="6019800"/>
          </a:xfrm>
          <a:prstGeom prst="rect">
            <a:avLst/>
          </a:prstGeom>
        </p:spPr>
      </p:pic>
      <p:sp>
        <p:nvSpPr>
          <p:cNvPr id="4" name="Text Box 5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1057624" y="805225"/>
            <a:ext cx="5286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TRƯỜNG TIỂU HỌC  KIÊU KỴ</a:t>
            </a:r>
          </a:p>
        </p:txBody>
      </p:sp>
      <p:sp>
        <p:nvSpPr>
          <p:cNvPr id="6" name="Rectangle 5"/>
          <p:cNvSpPr/>
          <p:nvPr/>
        </p:nvSpPr>
        <p:spPr>
          <a:xfrm>
            <a:off x="1925239" y="1548421"/>
            <a:ext cx="3551550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MÔN TOÁN</a:t>
            </a:r>
          </a:p>
        </p:txBody>
      </p:sp>
      <p:sp>
        <p:nvSpPr>
          <p:cNvPr id="7" name="Rectangle 6"/>
          <p:cNvSpPr/>
          <p:nvPr/>
        </p:nvSpPr>
        <p:spPr>
          <a:xfrm>
            <a:off x="2895600" y="2517847"/>
            <a:ext cx="188384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 err="1">
                <a:solidFill>
                  <a:srgbClr val="003300"/>
                </a:solidFill>
                <a:latin typeface="Lucida Calligraphy" panose="03010101010101010101" pitchFamily="66" charset="0"/>
                <a:ea typeface="Tahoma" panose="020B0604030504040204" pitchFamily="34" charset="0"/>
                <a:cs typeface="Tahoma" panose="020B0604030504040204" pitchFamily="34" charset="0"/>
              </a:rPr>
              <a:t>Lớp</a:t>
            </a:r>
            <a:r>
              <a:rPr lang="en-US" sz="3000" b="1" dirty="0">
                <a:solidFill>
                  <a:srgbClr val="003300"/>
                </a:solidFill>
                <a:latin typeface="Lucida Calligraphy" panose="03010101010101010101" pitchFamily="66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b="1" dirty="0" err="1">
                <a:solidFill>
                  <a:srgbClr val="003300"/>
                </a:solidFill>
                <a:latin typeface="Lucida Calligraphy" panose="03010101010101010101" pitchFamily="66" charset="0"/>
                <a:ea typeface="Tahoma" panose="020B0604030504040204" pitchFamily="34" charset="0"/>
                <a:cs typeface="Tahoma" panose="020B0604030504040204" pitchFamily="34" charset="0"/>
              </a:rPr>
              <a:t>Bốn</a:t>
            </a:r>
            <a:endParaRPr lang="en-US" sz="3000" dirty="0">
              <a:solidFill>
                <a:srgbClr val="003300"/>
              </a:solidFill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74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heel spokes="8"/>
      </p:transition>
    </mc:Choice>
    <mc:Fallback xmlns="">
      <p:transition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5E-6 4.07407E-6 L 5E-6 -0.02408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04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984773" y="1721971"/>
                <a:ext cx="2625142" cy="10703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a)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1" i="1"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4400" b="1" i="1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     </m:t>
                    </m:r>
                    <m:f>
                      <m:fPr>
                        <m:ctrlPr>
                          <a:rPr lang="en-US" sz="4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1" i="1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4400" b="1" i="1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sz="4400" b="1">
                        <a:latin typeface="Cambria Math"/>
                      </a:rPr>
                      <m:t>=</m:t>
                    </m:r>
                  </m:oMath>
                </a14:m>
                <a:endParaRPr lang="en-US" sz="4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4773" y="1721971"/>
                <a:ext cx="2625142" cy="1070358"/>
              </a:xfrm>
              <a:prstGeom prst="rect">
                <a:avLst/>
              </a:prstGeom>
              <a:blipFill>
                <a:blip r:embed="rId4"/>
                <a:stretch>
                  <a:fillRect l="-60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984773" y="3061863"/>
                <a:ext cx="3298019" cy="10806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b)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1" i="1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4400" b="1" i="1">
                            <a:latin typeface="Cambria Math"/>
                          </a:rPr>
                          <m:t>𝟖</m:t>
                        </m:r>
                      </m:den>
                    </m:f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     </m:t>
                    </m:r>
                    <m:f>
                      <m:fPr>
                        <m:ctrlPr>
                          <a:rPr lang="en-US" sz="4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1" i="1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4400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4400" b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1" i="1">
                            <a:latin typeface="Cambria Math"/>
                          </a:rPr>
                          <m:t>𝟏𝟕</m:t>
                        </m:r>
                      </m:num>
                      <m:den>
                        <m:r>
                          <a:rPr lang="en-US" sz="4400" b="1" i="1">
                            <a:latin typeface="Cambria Math"/>
                          </a:rPr>
                          <m:t>𝟖</m:t>
                        </m:r>
                        <m:r>
                          <a:rPr lang="en-US" sz="4400" b="1" i="1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endParaRPr lang="en-US" sz="4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4773" y="3061863"/>
                <a:ext cx="3298019" cy="1080617"/>
              </a:xfrm>
              <a:prstGeom prst="rect">
                <a:avLst/>
              </a:prstGeom>
              <a:blipFill>
                <a:blip r:embed="rId5"/>
                <a:stretch>
                  <a:fillRect l="-4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048000" y="4236571"/>
                <a:ext cx="2554610" cy="10703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 smtClean="0"/>
                  <a:t>c)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1" i="1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4400" b="1" i="1">
                            <a:latin typeface="Cambria Math"/>
                          </a:rPr>
                          <m:t>𝟕</m:t>
                        </m:r>
                      </m:den>
                    </m:f>
                    <m:r>
                      <a:rPr lang="en-US" sz="4400" b="1">
                        <a:latin typeface="Cambria Math"/>
                      </a:rPr>
                      <m:t> </m:t>
                    </m:r>
                    <m:r>
                      <a:rPr lang="en-US" sz="4400" b="0" i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4400" b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1" i="1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4400" b="1" i="1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4400" b="1">
                        <a:latin typeface="Cambria Math"/>
                      </a:rPr>
                      <m:t>=</m:t>
                    </m:r>
                  </m:oMath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4236571"/>
                <a:ext cx="2554610" cy="1070358"/>
              </a:xfrm>
              <a:prstGeom prst="rect">
                <a:avLst/>
              </a:prstGeom>
              <a:blipFill>
                <a:blip r:embed="rId6"/>
                <a:stretch>
                  <a:fillRect l="-5967" b="-1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124200" y="5483543"/>
                <a:ext cx="2986780" cy="10671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/>
                  <a:t>d</a:t>
                </a:r>
                <a:r>
                  <a:rPr lang="en-US" sz="3200" b="1" dirty="0" smtClean="0"/>
                  <a:t>)  </a:t>
                </a:r>
                <a14:m>
                  <m:oMath xmlns:m="http://schemas.openxmlformats.org/officeDocument/2006/math">
                    <m:r>
                      <a:rPr lang="en-US" sz="4400" b="1" i="1">
                        <a:latin typeface="Cambria Math"/>
                      </a:rPr>
                      <m:t>𝟐</m:t>
                    </m:r>
                    <m:r>
                      <a:rPr lang="en-US" sz="4400" b="1">
                        <a:latin typeface="Cambria Math"/>
                      </a:rPr>
                      <m:t> : </m:t>
                    </m:r>
                    <m:f>
                      <m:fPr>
                        <m:ctrlPr>
                          <a:rPr lang="en-US" sz="4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1" i="1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4400" b="1" i="1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sz="4400" b="1">
                        <a:latin typeface="Cambria Math"/>
                      </a:rPr>
                      <m:t>=</m:t>
                    </m:r>
                    <m:r>
                      <a:rPr lang="en-US" sz="4400" b="1" i="1">
                        <a:latin typeface="Cambria Math"/>
                      </a:rPr>
                      <m:t>𝟒</m:t>
                    </m:r>
                  </m:oMath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5483543"/>
                <a:ext cx="2986780" cy="1067152"/>
              </a:xfrm>
              <a:prstGeom prst="rect">
                <a:avLst/>
              </a:prstGeom>
              <a:blipFill>
                <a:blip r:embed="rId7"/>
                <a:stretch>
                  <a:fillRect l="-5317" b="-1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1721428" y="914400"/>
            <a:ext cx="5716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905817" y="1874459"/>
            <a:ext cx="609600" cy="609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905817" y="3093659"/>
            <a:ext cx="609600" cy="609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918790" y="4389059"/>
            <a:ext cx="609600" cy="609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931763" y="5584045"/>
            <a:ext cx="609600" cy="609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852639" y="5584045"/>
            <a:ext cx="622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78586" y="3093659"/>
            <a:ext cx="622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904532" y="4375398"/>
            <a:ext cx="622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85072" y="1899284"/>
            <a:ext cx="622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5521744" y="1726463"/>
                <a:ext cx="867545" cy="10245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US" sz="3200" b="1" i="1">
                              <a:latin typeface="Cambria Math"/>
                            </a:rPr>
                            <m:t>𝟏𝟒</m:t>
                          </m:r>
                          <m:r>
                            <a:rPr lang="en-US" sz="3200" b="1" i="1"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1744" y="1726463"/>
                <a:ext cx="867545" cy="102451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5541782" y="1755606"/>
                <a:ext cx="827471" cy="9662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US" sz="3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3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782" y="1755606"/>
                <a:ext cx="827471" cy="9662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5618127" y="4265424"/>
                <a:ext cx="774571" cy="8991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/>
                            </a:rPr>
                            <m:t>𝟔</m:t>
                          </m:r>
                        </m:num>
                        <m:den>
                          <m:r>
                            <a:rPr lang="en-US" sz="2800" b="1" i="1"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𝟐𝟏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8127" y="4265424"/>
                <a:ext cx="774571" cy="89915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5618127" y="4236571"/>
                <a:ext cx="817853" cy="9568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</m:t>
                          </m:r>
                        </m:num>
                        <m:den>
                          <m:r>
                            <a:rPr lang="en-US" sz="3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3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𝟐𝟏</m:t>
                          </m:r>
                        </m:den>
                      </m:f>
                    </m:oMath>
                  </m:oMathPara>
                </a14:m>
                <a:endParaRPr lang="en-US" sz="3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8127" y="4236571"/>
                <a:ext cx="817853" cy="9568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065837" y="2020308"/>
                <a:ext cx="55175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5837" y="2020308"/>
                <a:ext cx="551753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057186" y="3346544"/>
                <a:ext cx="55175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7186" y="3346544"/>
                <a:ext cx="551753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4079885" y="4551401"/>
                <a:ext cx="49083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latin typeface="Cambria Math" panose="02040503050406030204" pitchFamily="18" charset="0"/>
                        </a:rPr>
                        <m:t>𝐱</m:t>
                      </m:r>
                    </m:oMath>
                  </m:oMathPara>
                </a14:m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9885" y="4551401"/>
                <a:ext cx="490839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054727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 animBg="1"/>
      <p:bldP spid="29" grpId="0" animBg="1"/>
      <p:bldP spid="30" grpId="0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2009775" y="2511425"/>
            <a:ext cx="5486400" cy="32004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5875"/>
            <a:ext cx="249555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98863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flower-rose-013_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734881">
            <a:off x="3124200" y="4343400"/>
            <a:ext cx="1676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2389" name="WordArt 5"/>
          <p:cNvSpPr>
            <a:spLocks noChangeArrowheads="1" noChangeShapeType="1" noTextEdit="1"/>
          </p:cNvSpPr>
          <p:nvPr/>
        </p:nvSpPr>
        <p:spPr bwMode="auto">
          <a:xfrm>
            <a:off x="2286000" y="1447800"/>
            <a:ext cx="47244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587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/>
                <a:cs typeface="Times New Roman"/>
              </a:rPr>
              <a:t>Tiết học kết thúc!</a:t>
            </a:r>
          </a:p>
        </p:txBody>
      </p:sp>
      <p:sp>
        <p:nvSpPr>
          <p:cNvPr id="272390" name="WordArt 6" descr="Woven mat"/>
          <p:cNvSpPr>
            <a:spLocks noChangeArrowheads="1" noChangeShapeType="1" noTextEdit="1"/>
          </p:cNvSpPr>
          <p:nvPr/>
        </p:nvSpPr>
        <p:spPr bwMode="auto">
          <a:xfrm>
            <a:off x="1447800" y="3048000"/>
            <a:ext cx="6477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eaLnBrk="1" hangingPunct="1">
              <a:defRPr/>
            </a:pPr>
            <a:r>
              <a:rPr lang="en-US" b="1" kern="10" dirty="0" err="1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kern="10" dirty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0" dirty="0" err="1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b="1" kern="10" dirty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0" dirty="0" err="1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kern="10" dirty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0" dirty="0" err="1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b="1" kern="10" dirty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0" dirty="0" err="1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kern="10" dirty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0" dirty="0" err="1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b="1" kern="10" dirty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kern="10" dirty="0" err="1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b="1" kern="10" dirty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0" dirty="0" err="1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3600" b="1" kern="10" dirty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57701" name="dong mau lac hong pp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915400" y="65532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6705600" y="64008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.</a:t>
            </a:r>
          </a:p>
        </p:txBody>
      </p:sp>
      <p:pic>
        <p:nvPicPr>
          <p:cNvPr id="20487" name="Picture 4" descr="659204qfhni5vgx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>
            <a:off x="7092950" y="-768350"/>
            <a:ext cx="4445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4" descr="659204qfhni5vgx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4650" y="538163"/>
            <a:ext cx="539750" cy="250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4" descr="659204qfhni5vgx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 flipV="1">
            <a:off x="1600200" y="-685800"/>
            <a:ext cx="381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4" descr="659204qfhni5vgx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8229600" y="533400"/>
            <a:ext cx="533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Picture 4" descr="659204qfhni5vgx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5400000">
            <a:off x="1403350" y="5002213"/>
            <a:ext cx="550863" cy="243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Picture 4" descr="659204qfhni5vgx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V="1">
            <a:off x="328613" y="3810000"/>
            <a:ext cx="50958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3" name="Picture 4" descr="659204qfhni5vgx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6246599" flipV="1">
            <a:off x="7312819" y="5179219"/>
            <a:ext cx="534987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4" name="Picture 4" descr="659204qfhni5vgx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 flipV="1">
            <a:off x="8148638" y="3657600"/>
            <a:ext cx="61436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5" name="Picture 2" descr="flower-rose-013_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4038600"/>
            <a:ext cx="1676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6" name="Picture 2" descr="flower-rose-013_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19955">
            <a:off x="5105400" y="4373563"/>
            <a:ext cx="15240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7" name="Picture 17" descr="Obst100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95400" y="44196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3" presetClass="entr" presetSubtype="16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7701"/>
                </p:tgtEl>
              </p:cMediaNode>
            </p:audio>
          </p:childTnLst>
        </p:cTn>
      </p:par>
    </p:tnLst>
    <p:bldLst>
      <p:bldP spid="272389" grpId="0" animBg="1"/>
      <p:bldP spid="157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8382000" cy="6248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81200" y="2130425"/>
            <a:ext cx="48862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D0D75"/>
                </a:solidFill>
                <a:effectLst/>
                <a:latin typeface="Lucida Calligraphy" panose="03010101010101010101" pitchFamily="66" charset="0"/>
              </a:rPr>
              <a:t>KHỞI ĐỘNG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D0D75"/>
              </a:solidFill>
              <a:effectLst/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heel spokes="8"/>
      </p:transition>
    </mc:Choice>
    <mc:Fallback xmlns="">
      <p:transition>
        <p:wheel spokes="8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59325" y="290946"/>
            <a:ext cx="7315200" cy="1447800"/>
            <a:chOff x="1295400" y="457200"/>
            <a:chExt cx="7315200" cy="1447800"/>
          </a:xfrm>
        </p:grpSpPr>
        <p:grpSp>
          <p:nvGrpSpPr>
            <p:cNvPr id="10" name="Group 9"/>
            <p:cNvGrpSpPr/>
            <p:nvPr/>
          </p:nvGrpSpPr>
          <p:grpSpPr>
            <a:xfrm>
              <a:off x="1295400" y="457200"/>
              <a:ext cx="7315200" cy="1447800"/>
              <a:chOff x="1600200" y="1066800"/>
              <a:chExt cx="7315200" cy="1447800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1600200" y="1066800"/>
                <a:ext cx="7162800" cy="1143000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1752600" y="1371600"/>
                <a:ext cx="7162800" cy="1143000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1600200" y="762000"/>
              <a:ext cx="6858000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*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Muốn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cộng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hai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phân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khác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mẫu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ta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làm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như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thế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nào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?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92725" y="1977764"/>
            <a:ext cx="7315200" cy="1447800"/>
            <a:chOff x="1295400" y="457200"/>
            <a:chExt cx="7315200" cy="1447800"/>
          </a:xfrm>
        </p:grpSpPr>
        <p:grpSp>
          <p:nvGrpSpPr>
            <p:cNvPr id="15" name="Group 14"/>
            <p:cNvGrpSpPr/>
            <p:nvPr/>
          </p:nvGrpSpPr>
          <p:grpSpPr>
            <a:xfrm>
              <a:off x="1295400" y="457200"/>
              <a:ext cx="7315200" cy="1447800"/>
              <a:chOff x="1600200" y="1066800"/>
              <a:chExt cx="7315200" cy="1447800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1600200" y="1066800"/>
                <a:ext cx="7162800" cy="1143000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1752600" y="1371600"/>
                <a:ext cx="7162800" cy="1143000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1600200" y="762000"/>
              <a:ext cx="6858000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*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Muốn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err="1" smtClean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trừ</a:t>
              </a:r>
              <a:r>
                <a:rPr lang="en-US" altLang="vi-VN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hai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phân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khác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mẫu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ta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làm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như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thế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nào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?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226125" y="3598801"/>
            <a:ext cx="7315200" cy="1447800"/>
            <a:chOff x="1295400" y="457200"/>
            <a:chExt cx="7315200" cy="1447800"/>
          </a:xfrm>
        </p:grpSpPr>
        <p:grpSp>
          <p:nvGrpSpPr>
            <p:cNvPr id="20" name="Group 19"/>
            <p:cNvGrpSpPr/>
            <p:nvPr/>
          </p:nvGrpSpPr>
          <p:grpSpPr>
            <a:xfrm>
              <a:off x="1295400" y="457200"/>
              <a:ext cx="7315200" cy="1447800"/>
              <a:chOff x="1600200" y="1066800"/>
              <a:chExt cx="7315200" cy="1447800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1600200" y="1066800"/>
                <a:ext cx="7162800" cy="1143000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1752600" y="1371600"/>
                <a:ext cx="7162800" cy="1143000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1600200" y="762000"/>
              <a:ext cx="6858000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*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Muốn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err="1" smtClean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nhân</a:t>
              </a:r>
              <a:r>
                <a:rPr lang="en-US" altLang="vi-VN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hai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phân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ta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làm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như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thế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nào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?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641765" y="5230199"/>
            <a:ext cx="7315200" cy="1447800"/>
            <a:chOff x="1295400" y="457200"/>
            <a:chExt cx="7315200" cy="1447800"/>
          </a:xfrm>
        </p:grpSpPr>
        <p:grpSp>
          <p:nvGrpSpPr>
            <p:cNvPr id="26" name="Group 25"/>
            <p:cNvGrpSpPr/>
            <p:nvPr/>
          </p:nvGrpSpPr>
          <p:grpSpPr>
            <a:xfrm>
              <a:off x="1295400" y="457200"/>
              <a:ext cx="7315200" cy="1447800"/>
              <a:chOff x="1600200" y="1066800"/>
              <a:chExt cx="7315200" cy="1447800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1600200" y="1066800"/>
                <a:ext cx="7162800" cy="1143000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1752600" y="1371600"/>
                <a:ext cx="7162800" cy="1143000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1600200" y="762000"/>
              <a:ext cx="6858000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*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Muốn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chia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hai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phân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ta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làm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như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thế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nào</a:t>
              </a:r>
              <a:r>
                <a:rPr lang="en-US" altLang="vi-VN" sz="3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006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heel spokes="8"/>
      </p:transition>
    </mc:Choice>
    <mc:Fallback xmlns="">
      <p:transition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4" descr="BARRE JP5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878" y="5638800"/>
            <a:ext cx="8628783" cy="102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TextBox 3"/>
          <p:cNvSpPr txBox="1">
            <a:spLocks noChangeArrowheads="1"/>
          </p:cNvSpPr>
          <p:nvPr/>
        </p:nvSpPr>
        <p:spPr bwMode="auto">
          <a:xfrm>
            <a:off x="533400" y="478919"/>
            <a:ext cx="82280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sz="3200" b="1" i="1" dirty="0">
              <a:latin typeface="Times New Roman" panose="02020603050405020304" pitchFamily="18" charset="0"/>
              <a:ea typeface="Tahoma" pitchFamily="34" charset="0"/>
              <a:cs typeface="Times New Roman" pitchFamily="18" charset="0"/>
            </a:endParaRPr>
          </a:p>
          <a:p>
            <a:pPr algn="ctr" eaLnBrk="1" hangingPunct="1"/>
            <a:r>
              <a:rPr lang="en-US" sz="3200" b="1" i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Thứ</a:t>
            </a:r>
            <a:r>
              <a:rPr lang="en-US" sz="3200" b="1" i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năm</a:t>
            </a:r>
            <a:r>
              <a:rPr lang="en-US" sz="3200" b="1" i="1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ngày</a:t>
            </a:r>
            <a:r>
              <a:rPr lang="en-US" sz="3200" b="1" i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17 </a:t>
            </a:r>
            <a:r>
              <a:rPr lang="en-US" sz="3200" b="1" i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tháng</a:t>
            </a:r>
            <a:r>
              <a:rPr lang="en-US" sz="3200" b="1" i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3 </a:t>
            </a:r>
            <a:r>
              <a:rPr lang="en-US" sz="3200" b="1" i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năm</a:t>
            </a:r>
            <a:r>
              <a:rPr lang="en-US" sz="3200" b="1" i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2022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314326" y="1735018"/>
            <a:ext cx="82280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3200" b="1" dirty="0" err="1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Toán</a:t>
            </a:r>
            <a:endParaRPr lang="en-US" sz="3200" b="1" dirty="0"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442264" y="2448749"/>
            <a:ext cx="82280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Luyện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tập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chung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4876800" y="3195935"/>
            <a:ext cx="236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i="1" dirty="0" err="1" smtClean="0">
                <a:latin typeface="Times New Roman" panose="02020603050405020304" pitchFamily="18" charset="0"/>
                <a:ea typeface="Tahoma" pitchFamily="34" charset="0"/>
                <a:cs typeface="Times New Roman" pitchFamily="18" charset="0"/>
              </a:rPr>
              <a:t>Trang</a:t>
            </a:r>
            <a:r>
              <a:rPr lang="en-US" sz="2400" b="1" i="1" dirty="0" smtClean="0">
                <a:latin typeface="Times New Roman" panose="02020603050405020304" pitchFamily="18" charset="0"/>
                <a:ea typeface="Tahoma" pitchFamily="34" charset="0"/>
                <a:cs typeface="Times New Roman" pitchFamily="18" charset="0"/>
              </a:rPr>
              <a:t> 138</a:t>
            </a:r>
            <a:endParaRPr lang="en-US" sz="2400" b="1" i="1" dirty="0">
              <a:latin typeface="Times New Roman" panose="02020603050405020304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4"/>
          <a:stretch>
            <a:fillRect/>
          </a:stretch>
        </p:blipFill>
        <p:spPr>
          <a:xfrm>
            <a:off x="4023518" y="4326285"/>
            <a:ext cx="1247775" cy="10572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heel spokes="8"/>
      </p:transition>
    </mc:Choice>
    <mc:Fallback xmlns="">
      <p:transition>
        <p:wheel spokes="8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63740" y="88868"/>
            <a:ext cx="3207327" cy="748145"/>
            <a:chOff x="394855" y="242455"/>
            <a:chExt cx="3207327" cy="748145"/>
          </a:xfrm>
        </p:grpSpPr>
        <p:sp>
          <p:nvSpPr>
            <p:cNvPr id="5" name="Oval 4"/>
            <p:cNvSpPr/>
            <p:nvPr/>
          </p:nvSpPr>
          <p:spPr>
            <a:xfrm>
              <a:off x="394855" y="242455"/>
              <a:ext cx="748145" cy="74814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63782" y="293361"/>
              <a:ext cx="243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21672" y="1030878"/>
            <a:ext cx="2466108" cy="1075231"/>
            <a:chOff x="367146" y="1321745"/>
            <a:chExt cx="2466108" cy="10752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623454" y="1321745"/>
                  <a:ext cx="2209800" cy="10752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400" b="1" i="1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𝟐</m:t>
                            </m:r>
                          </m:num>
                          <m:den>
                            <m:r>
                              <a:rPr lang="en-US" sz="3400" b="1" i="1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𝟑</m:t>
                            </m:r>
                          </m:den>
                        </m:f>
                        <m:r>
                          <a:rPr lang="en-US" sz="3400" b="1">
                            <a:solidFill>
                              <a:srgbClr val="0D0D75"/>
                            </a:solidFill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3400" b="1" i="1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400" b="1" i="1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𝟒</m:t>
                            </m:r>
                          </m:num>
                          <m:den>
                            <m:r>
                              <a:rPr lang="en-US" sz="3400" b="1" i="1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𝟓</m:t>
                            </m:r>
                          </m:den>
                        </m:f>
                      </m:oMath>
                    </m:oMathPara>
                  </a14:m>
                  <a:endParaRPr lang="en-US" sz="3400" b="1" dirty="0">
                    <a:solidFill>
                      <a:srgbClr val="0D0D75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3454" y="1321745"/>
                  <a:ext cx="2209800" cy="1075231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367146" y="1534336"/>
              <a:ext cx="8382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b="1" dirty="0">
                  <a:solidFill>
                    <a:srgbClr val="0D0D75"/>
                  </a:solidFill>
                  <a:latin typeface="Times New Roman" pitchFamily="18" charset="0"/>
                  <a:cs typeface="Times New Roman" pitchFamily="18" charset="0"/>
                </a:rPr>
                <a:t>a)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03418" y="1015309"/>
            <a:ext cx="2611582" cy="1085875"/>
            <a:chOff x="367146" y="1316103"/>
            <a:chExt cx="2611582" cy="10858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768928" y="1316103"/>
                  <a:ext cx="2209800" cy="10858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𝟓</m:t>
                            </m:r>
                          </m:num>
                          <m:den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𝟏𝟐</m:t>
                            </m:r>
                          </m:den>
                        </m:f>
                        <m:r>
                          <a:rPr lang="en-US" sz="3400" b="1">
                            <a:solidFill>
                              <a:srgbClr val="0D0D75"/>
                            </a:solidFill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3400" b="1" i="1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𝟔</m:t>
                            </m:r>
                          </m:den>
                        </m:f>
                      </m:oMath>
                    </m:oMathPara>
                  </a14:m>
                  <a:endParaRPr lang="en-US" sz="3400" b="1" dirty="0">
                    <a:solidFill>
                      <a:srgbClr val="0D0D75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8928" y="1316103"/>
                  <a:ext cx="2209800" cy="108587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367146" y="1534336"/>
              <a:ext cx="8382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b="1" dirty="0">
                  <a:solidFill>
                    <a:srgbClr val="0D0D75"/>
                  </a:solidFill>
                  <a:latin typeface="Times New Roman" pitchFamily="18" charset="0"/>
                  <a:cs typeface="Times New Roman" pitchFamily="18" charset="0"/>
                </a:rPr>
                <a:t>b)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319403" y="993061"/>
            <a:ext cx="2379519" cy="1085875"/>
            <a:chOff x="367146" y="1279577"/>
            <a:chExt cx="2379519" cy="10858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536865" y="1279577"/>
                  <a:ext cx="2209800" cy="10858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en-US" sz="3400" b="1">
                            <a:solidFill>
                              <a:srgbClr val="0D0D75"/>
                            </a:solidFill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3400" b="1" i="1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𝟓</m:t>
                            </m:r>
                          </m:num>
                          <m:den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𝟔</m:t>
                            </m:r>
                          </m:den>
                        </m:f>
                      </m:oMath>
                    </m:oMathPara>
                  </a14:m>
                  <a:endParaRPr lang="en-US" sz="3400" b="1" dirty="0">
                    <a:solidFill>
                      <a:srgbClr val="0D0D75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6865" y="1279577"/>
                  <a:ext cx="2209800" cy="108587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/>
            <p:cNvSpPr txBox="1"/>
            <p:nvPr/>
          </p:nvSpPr>
          <p:spPr>
            <a:xfrm>
              <a:off x="367146" y="1534336"/>
              <a:ext cx="8382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b="1" dirty="0">
                  <a:solidFill>
                    <a:srgbClr val="0D0D75"/>
                  </a:solidFill>
                  <a:latin typeface="Times New Roman" pitchFamily="18" charset="0"/>
                  <a:cs typeface="Times New Roman" pitchFamily="18" charset="0"/>
                </a:rPr>
                <a:t>c)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204026" y="1059017"/>
                <a:ext cx="2389500" cy="10752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>
                              <a:latin typeface="Cambria Math"/>
                            </a:rPr>
                            <m:t>𝟏𝟎</m:t>
                          </m:r>
                        </m:num>
                        <m:den>
                          <m:r>
                            <a:rPr lang="en-US" sz="3400" b="1" i="1">
                              <a:latin typeface="Cambria Math"/>
                            </a:rPr>
                            <m:t>𝟏𝟓</m:t>
                          </m:r>
                        </m:den>
                      </m:f>
                      <m:r>
                        <a:rPr lang="en-US" sz="3400" b="1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sz="3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>
                              <a:latin typeface="Cambria Math"/>
                            </a:rPr>
                            <m:t>𝟏𝟐</m:t>
                          </m:r>
                        </m:num>
                        <m:den>
                          <m:r>
                            <a:rPr lang="en-US" sz="3400" b="1" i="1">
                              <a:latin typeface="Cambria Math"/>
                            </a:rPr>
                            <m:t>𝟏𝟓</m:t>
                          </m:r>
                        </m:den>
                      </m:f>
                    </m:oMath>
                  </m:oMathPara>
                </a14:m>
                <a:endParaRPr lang="en-US" sz="3400" b="1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026" y="1059017"/>
                <a:ext cx="2389500" cy="10752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582141" y="1059016"/>
                <a:ext cx="1347741" cy="10752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4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𝟐𝟐</m:t>
                          </m:r>
                        </m:num>
                        <m:den>
                          <m:r>
                            <a:rPr lang="en-US" sz="3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𝟏𝟓</m:t>
                          </m:r>
                          <m:r>
                            <a:rPr lang="en-US" sz="3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3400" b="1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141" y="1059016"/>
                <a:ext cx="1347741" cy="10752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325500" y="2818470"/>
                <a:ext cx="2389500" cy="1082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US" sz="3400" b="1" i="1">
                              <a:latin typeface="Cambria Math"/>
                            </a:rPr>
                            <m:t>𝟏𝟐</m:t>
                          </m:r>
                        </m:den>
                      </m:f>
                      <m:r>
                        <a:rPr lang="en-US" sz="3400" b="1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sz="3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3400" b="1" i="1">
                              <a:latin typeface="Cambria Math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en-US" sz="3400" b="1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500" y="2818470"/>
                <a:ext cx="2389500" cy="10824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645532" y="2842722"/>
                <a:ext cx="1347741" cy="10686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4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𝟕</m:t>
                          </m:r>
                        </m:num>
                        <m:den>
                          <m:r>
                            <a:rPr lang="en-US" sz="3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𝟏𝟐</m:t>
                          </m:r>
                          <m:r>
                            <a:rPr lang="en-US" sz="3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3400" b="1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5532" y="2842722"/>
                <a:ext cx="1347741" cy="106862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349003" y="4833103"/>
                <a:ext cx="2389500" cy="1071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>
                              <a:latin typeface="Cambria Math"/>
                            </a:rPr>
                            <m:t>𝟗</m:t>
                          </m:r>
                        </m:num>
                        <m:den>
                          <m:r>
                            <a:rPr lang="en-US" sz="3400" b="1" i="1">
                              <a:latin typeface="Cambria Math"/>
                            </a:rPr>
                            <m:t>𝟏𝟐</m:t>
                          </m:r>
                        </m:den>
                      </m:f>
                      <m:r>
                        <a:rPr lang="en-US" sz="3400" b="1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sz="3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>
                              <a:latin typeface="Cambria Math"/>
                            </a:rPr>
                            <m:t>𝟏𝟎</m:t>
                          </m:r>
                        </m:num>
                        <m:den>
                          <m:r>
                            <a:rPr lang="en-US" sz="3400" b="1" i="1">
                              <a:latin typeface="Cambria Math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en-US" sz="3400" b="1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9003" y="4833103"/>
                <a:ext cx="2389500" cy="10718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07642" y="4819060"/>
                <a:ext cx="1347741" cy="10720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4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𝟏𝟗</m:t>
                          </m:r>
                        </m:num>
                        <m:den>
                          <m:r>
                            <a:rPr lang="en-US" sz="3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𝟏𝟐</m:t>
                          </m:r>
                          <m:r>
                            <a:rPr lang="en-US" sz="3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3400" b="1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7642" y="4819060"/>
                <a:ext cx="1347741" cy="10720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372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heel spokes="8"/>
      </p:transition>
    </mc:Choice>
    <mc:Fallback xmlns="">
      <p:transition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481E-6 L -0.22309 0.26158 " pathEditMode="relative" rAng="0" ptsTypes="AA">
                                      <p:cBhvr>
                                        <p:cTn id="20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63" y="1307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0.00209 L -0.4316 0.55579 " pathEditMode="relative" rAng="0" ptsTypes="AA">
                                      <p:cBhvr>
                                        <p:cTn id="22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67" y="27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11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1007" y="76046"/>
            <a:ext cx="3207327" cy="748145"/>
            <a:chOff x="394855" y="242455"/>
            <a:chExt cx="3207327" cy="748145"/>
          </a:xfrm>
        </p:grpSpPr>
        <p:sp>
          <p:nvSpPr>
            <p:cNvPr id="5" name="Oval 4"/>
            <p:cNvSpPr/>
            <p:nvPr/>
          </p:nvSpPr>
          <p:spPr>
            <a:xfrm>
              <a:off x="394855" y="242455"/>
              <a:ext cx="748145" cy="74814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63782" y="293361"/>
              <a:ext cx="243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71372" y="1037675"/>
            <a:ext cx="2548329" cy="1075231"/>
            <a:chOff x="367146" y="1353195"/>
            <a:chExt cx="2548329" cy="10752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705675" y="1353195"/>
                  <a:ext cx="2209800" cy="10752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400" b="1" i="1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𝟓</m:t>
                            </m:r>
                          </m:den>
                        </m:f>
                        <m:r>
                          <a:rPr lang="en-US" sz="3400" b="1" i="0" smtClean="0">
                            <a:solidFill>
                              <a:srgbClr val="0D0D75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400" b="1">
                            <a:solidFill>
                              <a:srgbClr val="0D0D75"/>
                            </a:solidFill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3400" b="1" i="1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𝟏𝟏</m:t>
                            </m:r>
                          </m:num>
                          <m:den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𝟑</m:t>
                            </m:r>
                          </m:den>
                        </m:f>
                      </m:oMath>
                    </m:oMathPara>
                  </a14:m>
                  <a:endParaRPr lang="en-US" sz="3400" b="1" dirty="0">
                    <a:solidFill>
                      <a:srgbClr val="0D0D75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5675" y="1353195"/>
                  <a:ext cx="2209800" cy="1075231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367146" y="1534336"/>
              <a:ext cx="8382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b="1" dirty="0">
                  <a:solidFill>
                    <a:srgbClr val="0D0D75"/>
                  </a:solidFill>
                  <a:latin typeface="Times New Roman" pitchFamily="18" charset="0"/>
                  <a:cs typeface="Times New Roman" pitchFamily="18" charset="0"/>
                </a:rPr>
                <a:t>a)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701398" y="1039599"/>
            <a:ext cx="2528454" cy="1073307"/>
            <a:chOff x="258661" y="1394837"/>
            <a:chExt cx="2528454" cy="107330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577315" y="1394837"/>
                  <a:ext cx="2209800" cy="10733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𝟕</m:t>
                            </m:r>
                          </m:den>
                        </m:f>
                        <m:r>
                          <a:rPr lang="en-US" sz="3400" b="1" i="0" smtClean="0">
                            <a:solidFill>
                              <a:srgbClr val="0D0D75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400" b="1">
                            <a:solidFill>
                              <a:srgbClr val="0D0D75"/>
                            </a:solidFill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3400" b="1" i="1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𝟏𝟒</m:t>
                            </m:r>
                          </m:den>
                        </m:f>
                      </m:oMath>
                    </m:oMathPara>
                  </a14:m>
                  <a:endParaRPr lang="en-US" sz="3400" b="1" dirty="0">
                    <a:solidFill>
                      <a:srgbClr val="0D0D75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7315" y="1394837"/>
                  <a:ext cx="2209800" cy="107330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258661" y="1605601"/>
              <a:ext cx="835532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b="1" dirty="0">
                  <a:solidFill>
                    <a:srgbClr val="0D0D75"/>
                  </a:solidFill>
                  <a:latin typeface="Times New Roman" pitchFamily="18" charset="0"/>
                  <a:cs typeface="Times New Roman" pitchFamily="18" charset="0"/>
                </a:rPr>
                <a:t>b)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365047" y="1011766"/>
            <a:ext cx="2971800" cy="1085875"/>
            <a:chOff x="152400" y="1325432"/>
            <a:chExt cx="2971800" cy="10858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152400" y="1325432"/>
                  <a:ext cx="2971800" cy="10858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𝟓</m:t>
                            </m:r>
                          </m:num>
                          <m:den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𝟔</m:t>
                            </m:r>
                          </m:den>
                        </m:f>
                        <m:r>
                          <a:rPr lang="en-US" sz="3400" b="1" i="0" smtClean="0">
                            <a:solidFill>
                              <a:srgbClr val="0D0D75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400" b="1">
                            <a:solidFill>
                              <a:srgbClr val="0D0D75"/>
                            </a:solidFill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3400" b="1" i="1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en-US" sz="3400" b="1" dirty="0">
                    <a:solidFill>
                      <a:srgbClr val="0D0D75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400" y="1325432"/>
                  <a:ext cx="2971800" cy="108587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/>
            <p:cNvSpPr txBox="1"/>
            <p:nvPr/>
          </p:nvSpPr>
          <p:spPr>
            <a:xfrm>
              <a:off x="494297" y="1560594"/>
              <a:ext cx="8382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b="1" dirty="0">
                  <a:solidFill>
                    <a:srgbClr val="0D0D75"/>
                  </a:solidFill>
                  <a:latin typeface="Times New Roman" pitchFamily="18" charset="0"/>
                  <a:cs typeface="Times New Roman" pitchFamily="18" charset="0"/>
                </a:rPr>
                <a:t>c)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825302" y="1011766"/>
                <a:ext cx="2389500" cy="1085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𝟔𝟗</m:t>
                          </m:r>
                        </m:num>
                        <m:den>
                          <m:r>
                            <a:rPr lang="en-US" sz="3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𝟏𝟓</m:t>
                          </m:r>
                        </m:den>
                      </m:f>
                      <m:r>
                        <a:rPr lang="en-US" sz="3400" b="1">
                          <a:solidFill>
                            <a:schemeClr val="tx1"/>
                          </a:solidFill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sz="3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𝟓𝟓</m:t>
                          </m:r>
                        </m:num>
                        <m:den>
                          <m:r>
                            <a:rPr lang="en-US" sz="3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𝟏𝟓</m:t>
                          </m:r>
                        </m:den>
                      </m:f>
                    </m:oMath>
                  </m:oMathPara>
                </a14:m>
                <a:endParaRPr lang="en-US" sz="3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5302" y="1011766"/>
                <a:ext cx="2389500" cy="10858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322298" y="1032029"/>
                <a:ext cx="1115374" cy="10752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4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𝟏𝟒</m:t>
                          </m:r>
                        </m:num>
                        <m:den>
                          <m:r>
                            <a:rPr lang="en-US" sz="3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𝟏𝟓</m:t>
                          </m:r>
                          <m:r>
                            <a:rPr lang="en-US" sz="3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3400" b="1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2298" y="1032029"/>
                <a:ext cx="1115374" cy="1075231"/>
              </a:xfrm>
              <a:prstGeom prst="rect">
                <a:avLst/>
              </a:prstGeom>
              <a:blipFill>
                <a:blip r:embed="rId6"/>
                <a:stretch>
                  <a:fillRect r="-3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648245" y="3029414"/>
                <a:ext cx="2389500" cy="1071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>
                              <a:latin typeface="Cambria Math"/>
                            </a:rPr>
                            <m:t>𝟔</m:t>
                          </m:r>
                        </m:num>
                        <m:den>
                          <m:r>
                            <a:rPr lang="en-US" sz="3400" b="1" i="1">
                              <a:latin typeface="Cambria Math"/>
                            </a:rPr>
                            <m:t>𝟏𝟒</m:t>
                          </m:r>
                        </m:den>
                      </m:f>
                      <m:r>
                        <a:rPr lang="en-US" sz="3400" b="1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sz="3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3400" b="1" i="1">
                              <a:latin typeface="Cambria Math"/>
                            </a:rPr>
                            <m:t>𝟏𝟒</m:t>
                          </m:r>
                        </m:den>
                      </m:f>
                    </m:oMath>
                  </m:oMathPara>
                </a14:m>
                <a:endParaRPr lang="en-US" sz="3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245" y="3029414"/>
                <a:ext cx="2389500" cy="10718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033073" y="3001255"/>
                <a:ext cx="1347741" cy="10826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4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US" sz="3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𝟏𝟒</m:t>
                          </m:r>
                          <m:r>
                            <a:rPr lang="en-US" sz="3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3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3073" y="3001255"/>
                <a:ext cx="1347741" cy="10826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317443" y="4990044"/>
                <a:ext cx="2389500" cy="1071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>
                              <a:latin typeface="Cambria Math"/>
                            </a:rPr>
                            <m:t>𝟏𝟎</m:t>
                          </m:r>
                        </m:num>
                        <m:den>
                          <m:r>
                            <a:rPr lang="en-US" sz="3400" b="1" i="1">
                              <a:latin typeface="Cambria Math"/>
                            </a:rPr>
                            <m:t>𝟏𝟐</m:t>
                          </m:r>
                        </m:den>
                      </m:f>
                      <m:r>
                        <a:rPr lang="en-US" sz="3400" b="1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sz="3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>
                              <a:latin typeface="Cambria Math"/>
                            </a:rPr>
                            <m:t>𝟗</m:t>
                          </m:r>
                        </m:num>
                        <m:den>
                          <m:r>
                            <a:rPr lang="en-US" sz="3400" b="1" i="1">
                              <a:latin typeface="Cambria Math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en-US" sz="3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443" y="4990044"/>
                <a:ext cx="2389500" cy="10718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607731" y="4972722"/>
                <a:ext cx="1347741" cy="10720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4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3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𝟏𝟐</m:t>
                          </m:r>
                          <m:r>
                            <a:rPr lang="en-US" sz="3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3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7731" y="4972722"/>
                <a:ext cx="1347741" cy="10720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106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heel spokes="8"/>
      </p:transition>
    </mc:Choice>
    <mc:Fallback xmlns="">
      <p:transition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19 -1.11111E-6 L -0.24757 0.29236 " pathEditMode="relative" rAng="0" ptsTypes="AA">
                                      <p:cBhvr>
                                        <p:cTn id="20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28" y="1460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7 L -0.4599 0.57338 " pathEditMode="relative" rAng="0" ptsTypes="AA">
                                      <p:cBhvr>
                                        <p:cTn id="22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3" y="28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11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56308" y="145455"/>
            <a:ext cx="3207327" cy="748145"/>
            <a:chOff x="394855" y="242455"/>
            <a:chExt cx="3207327" cy="748145"/>
          </a:xfrm>
        </p:grpSpPr>
        <p:sp>
          <p:nvSpPr>
            <p:cNvPr id="5" name="Oval 4"/>
            <p:cNvSpPr/>
            <p:nvPr/>
          </p:nvSpPr>
          <p:spPr>
            <a:xfrm>
              <a:off x="394855" y="242455"/>
              <a:ext cx="748145" cy="74814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63782" y="293361"/>
              <a:ext cx="243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01495" y="943992"/>
            <a:ext cx="2209800" cy="1085875"/>
            <a:chOff x="553895" y="1299174"/>
            <a:chExt cx="2209800" cy="10858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553895" y="1299174"/>
                  <a:ext cx="2209800" cy="10858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en-US" sz="3400" b="1" i="0" smtClean="0">
                            <a:solidFill>
                              <a:srgbClr val="0D0D75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3400" b="1" i="0" smtClean="0">
                            <a:solidFill>
                              <a:srgbClr val="0D0D75"/>
                            </a:solidFill>
                            <a:latin typeface="Cambria Math"/>
                          </a:rPr>
                          <m:t>𝐱</m:t>
                        </m:r>
                        <m:r>
                          <a:rPr lang="en-US" sz="3400" b="1">
                            <a:solidFill>
                              <a:srgbClr val="0D0D75"/>
                            </a:solidFill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3400" b="1" i="1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𝟓</m:t>
                            </m:r>
                          </m:num>
                          <m:den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𝟔</m:t>
                            </m:r>
                          </m:den>
                        </m:f>
                      </m:oMath>
                    </m:oMathPara>
                  </a14:m>
                  <a:endParaRPr lang="en-US" sz="3400" b="1" dirty="0">
                    <a:solidFill>
                      <a:srgbClr val="0D0D75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3895" y="1299174"/>
                  <a:ext cx="2209800" cy="108587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553895" y="1534334"/>
              <a:ext cx="8382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b="1" dirty="0">
                  <a:solidFill>
                    <a:srgbClr val="0D0D75"/>
                  </a:solidFill>
                  <a:latin typeface="Times New Roman" pitchFamily="18" charset="0"/>
                  <a:cs typeface="Times New Roman" pitchFamily="18" charset="0"/>
                </a:rPr>
                <a:t>a)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463635" y="980629"/>
            <a:ext cx="2373454" cy="1073307"/>
            <a:chOff x="367146" y="1266556"/>
            <a:chExt cx="2373454" cy="107330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530800" y="1266556"/>
                  <a:ext cx="2209800" cy="10733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𝟒</m:t>
                            </m:r>
                          </m:num>
                          <m:den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𝟓</m:t>
                            </m:r>
                          </m:den>
                        </m:f>
                        <m:r>
                          <a:rPr lang="en-US" sz="3400" b="1" i="0" smtClean="0">
                            <a:solidFill>
                              <a:srgbClr val="0D0D75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3400" b="1" i="0" smtClean="0">
                            <a:solidFill>
                              <a:srgbClr val="0D0D75"/>
                            </a:solidFill>
                            <a:latin typeface="Cambria Math"/>
                          </a:rPr>
                          <m:t>𝐱</m:t>
                        </m:r>
                        <m:r>
                          <a:rPr lang="en-US" sz="3400" b="1" i="0" smtClean="0">
                            <a:solidFill>
                              <a:srgbClr val="0D0D75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3400" b="1" i="0" smtClean="0">
                            <a:solidFill>
                              <a:srgbClr val="0D0D75"/>
                            </a:solidFill>
                            <a:latin typeface="Cambria Math"/>
                          </a:rPr>
                          <m:t>𝟏𝟑</m:t>
                        </m:r>
                      </m:oMath>
                    </m:oMathPara>
                  </a14:m>
                  <a:endParaRPr lang="en-US" sz="3400" b="1" dirty="0">
                    <a:solidFill>
                      <a:srgbClr val="0D0D75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0800" y="1266556"/>
                  <a:ext cx="2209800" cy="107330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367146" y="1534336"/>
              <a:ext cx="8382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b="1" dirty="0">
                  <a:solidFill>
                    <a:srgbClr val="0D0D75"/>
                  </a:solidFill>
                  <a:latin typeface="Times New Roman" pitchFamily="18" charset="0"/>
                  <a:cs typeface="Times New Roman" pitchFamily="18" charset="0"/>
                </a:rPr>
                <a:t>b)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158346" y="980629"/>
            <a:ext cx="2376054" cy="1073307"/>
            <a:chOff x="367146" y="1308112"/>
            <a:chExt cx="2376054" cy="107330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533400" y="1308112"/>
                  <a:ext cx="2209800" cy="10733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400" b="1" i="0" smtClean="0">
                            <a:solidFill>
                              <a:srgbClr val="0D0D75"/>
                            </a:solidFill>
                            <a:latin typeface="Cambria Math"/>
                          </a:rPr>
                          <m:t>𝟏𝟓</m:t>
                        </m:r>
                        <m:r>
                          <a:rPr lang="en-US" sz="3400" b="1" i="0" smtClean="0">
                            <a:solidFill>
                              <a:srgbClr val="0D0D75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3400" b="1" i="0" smtClean="0">
                            <a:solidFill>
                              <a:srgbClr val="0D0D75"/>
                            </a:solidFill>
                            <a:latin typeface="Cambria Math"/>
                          </a:rPr>
                          <m:t>𝐱</m:t>
                        </m:r>
                        <m:r>
                          <a:rPr lang="en-US" sz="3400" b="1">
                            <a:solidFill>
                              <a:srgbClr val="0D0D75"/>
                            </a:solidFill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3400" b="1" i="1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𝟒</m:t>
                            </m:r>
                          </m:num>
                          <m:den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𝟓</m:t>
                            </m:r>
                          </m:den>
                        </m:f>
                      </m:oMath>
                    </m:oMathPara>
                  </a14:m>
                  <a:endParaRPr lang="en-US" sz="3400" b="1" dirty="0">
                    <a:solidFill>
                      <a:srgbClr val="0D0D75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400" y="1308112"/>
                  <a:ext cx="2209800" cy="107330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/>
            <p:cNvSpPr txBox="1"/>
            <p:nvPr/>
          </p:nvSpPr>
          <p:spPr>
            <a:xfrm>
              <a:off x="367146" y="1534336"/>
              <a:ext cx="8382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b="1" dirty="0">
                  <a:solidFill>
                    <a:srgbClr val="0D0D75"/>
                  </a:solidFill>
                  <a:latin typeface="Times New Roman" pitchFamily="18" charset="0"/>
                  <a:cs typeface="Times New Roman" pitchFamily="18" charset="0"/>
                </a:rPr>
                <a:t>c)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136638" y="954674"/>
                <a:ext cx="1673150" cy="1085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>
                              <a:latin typeface="Cambria Math"/>
                            </a:rPr>
                            <m:t>𝟑</m:t>
                          </m:r>
                          <m:r>
                            <a:rPr lang="en-US" sz="3400" b="1">
                              <a:latin typeface="Cambria Math"/>
                            </a:rPr>
                            <m:t> </m:t>
                          </m:r>
                          <m:r>
                            <a:rPr lang="en-US" sz="3400" b="1" i="1">
                              <a:latin typeface="Cambria Math"/>
                            </a:rPr>
                            <m:t>𝐱</m:t>
                          </m:r>
                          <m:r>
                            <a:rPr lang="en-US" sz="3400" b="1">
                              <a:latin typeface="Cambria Math"/>
                            </a:rPr>
                            <m:t> </m:t>
                          </m:r>
                          <m:r>
                            <a:rPr lang="en-US" sz="3400" b="1" i="1"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US" sz="3400" b="1" i="1">
                              <a:latin typeface="Cambria Math"/>
                            </a:rPr>
                            <m:t>𝟒</m:t>
                          </m:r>
                          <m:r>
                            <a:rPr lang="en-US" sz="3400" b="1" i="1">
                              <a:latin typeface="Cambria Math"/>
                            </a:rPr>
                            <m:t> </m:t>
                          </m:r>
                          <m:r>
                            <a:rPr lang="en-US" sz="3400" b="1" i="1">
                              <a:latin typeface="Cambria Math"/>
                            </a:rPr>
                            <m:t>𝐱</m:t>
                          </m:r>
                          <m:r>
                            <a:rPr lang="en-US" sz="3400" b="1">
                              <a:latin typeface="Cambria Math"/>
                            </a:rPr>
                            <m:t> </m:t>
                          </m:r>
                          <m:r>
                            <a:rPr lang="en-US" sz="3400" b="1" i="1">
                              <a:latin typeface="Cambria Math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US" sz="3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6638" y="954674"/>
                <a:ext cx="1673150" cy="10858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881312" y="957970"/>
                <a:ext cx="1347741" cy="10826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>
                              <a:latin typeface="Cambria Math"/>
                            </a:rPr>
                            <m:t>𝟏𝟓</m:t>
                          </m:r>
                        </m:num>
                        <m:den>
                          <m:r>
                            <a:rPr lang="en-US" sz="3400" b="1" i="1">
                              <a:latin typeface="Cambria Math"/>
                            </a:rPr>
                            <m:t>𝟐𝟒</m:t>
                          </m:r>
                          <m:r>
                            <a:rPr lang="en-US" sz="3400" b="1" i="1"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34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1312" y="957970"/>
                <a:ext cx="1347741" cy="108266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5341822" y="954674"/>
                <a:ext cx="1182631" cy="10861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34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US" sz="3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𝟖</m:t>
                          </m:r>
                          <m:r>
                            <a:rPr lang="en-US" sz="3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3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1822" y="954674"/>
                <a:ext cx="1182631" cy="10861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3555765" y="2825009"/>
                <a:ext cx="1934440" cy="10752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3400" b="1">
                              <a:latin typeface="Cambria Math"/>
                            </a:rPr>
                            <m:t> </m:t>
                          </m:r>
                          <m:r>
                            <a:rPr lang="en-US" sz="3400" b="1" i="1">
                              <a:latin typeface="Cambria Math"/>
                            </a:rPr>
                            <m:t>𝐱</m:t>
                          </m:r>
                          <m:r>
                            <a:rPr lang="en-US" sz="3400" b="1">
                              <a:latin typeface="Cambria Math"/>
                            </a:rPr>
                            <m:t> </m:t>
                          </m:r>
                          <m:r>
                            <a:rPr lang="en-US" sz="3400" b="1" i="1" smtClean="0">
                              <a:latin typeface="Cambria Math" panose="02040503050406030204" pitchFamily="18" charset="0"/>
                            </a:rPr>
                            <m:t>𝟏𝟑</m:t>
                          </m:r>
                        </m:num>
                        <m:den>
                          <m:r>
                            <a:rPr lang="en-US" sz="3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34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5765" y="2825009"/>
                <a:ext cx="1934440" cy="10752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5466392" y="2836768"/>
                <a:ext cx="1347741" cy="10861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34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𝟓</m:t>
                          </m:r>
                          <m:r>
                            <a:rPr lang="en-US" sz="3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3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34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6392" y="2836768"/>
                <a:ext cx="1347741" cy="10861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4267199" y="4748321"/>
                <a:ext cx="1934440" cy="1085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 smtClean="0">
                              <a:latin typeface="Cambria Math" panose="02040503050406030204" pitchFamily="18" charset="0"/>
                            </a:rPr>
                            <m:t>𝟏𝟓</m:t>
                          </m:r>
                          <m:r>
                            <a:rPr lang="en-US" sz="3400" b="1">
                              <a:latin typeface="Cambria Math"/>
                            </a:rPr>
                            <m:t> </m:t>
                          </m:r>
                          <m:r>
                            <a:rPr lang="en-US" sz="3400" b="1" i="1">
                              <a:latin typeface="Cambria Math"/>
                            </a:rPr>
                            <m:t>𝐱</m:t>
                          </m:r>
                          <m:r>
                            <a:rPr lang="en-US" sz="3400" b="1">
                              <a:latin typeface="Cambria Math"/>
                            </a:rPr>
                            <m:t> </m:t>
                          </m:r>
                          <m:r>
                            <a:rPr lang="en-US" sz="3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3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34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199" y="4748321"/>
                <a:ext cx="1934440" cy="10858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6134423" y="4753642"/>
                <a:ext cx="1251560" cy="10752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 smtClean="0">
                              <a:latin typeface="Cambria Math" panose="02040503050406030204" pitchFamily="18" charset="0"/>
                            </a:rPr>
                            <m:t>𝟔𝟎</m:t>
                          </m:r>
                        </m:num>
                        <m:den>
                          <m:r>
                            <a:rPr lang="en-US" sz="3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3400" b="1" i="1"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34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4423" y="4753642"/>
                <a:ext cx="1251560" cy="107523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7282839" y="5009481"/>
                <a:ext cx="1251561" cy="6155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1" smtClean="0">
                          <a:latin typeface="Cambria Math"/>
                        </a:rPr>
                        <m:t>=</m:t>
                      </m:r>
                      <m:r>
                        <a:rPr lang="en-US" sz="3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en-US" sz="34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2839" y="5009481"/>
                <a:ext cx="1251561" cy="61555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071809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3.7037E-6 L -0.22483 0.26759 " pathEditMode="relative" rAng="0" ptsTypes="AA">
                                      <p:cBhvr>
                                        <p:cTn id="20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06" y="1338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6 L -0.42448 0.55648 " pathEditMode="relative" rAng="0" ptsTypes="AA">
                                      <p:cBhvr>
                                        <p:cTn id="22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33" y="27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7" grpId="0"/>
      <p:bldP spid="28" grpId="0"/>
      <p:bldP spid="29" grpId="0"/>
      <p:bldP spid="31" grpId="0"/>
      <p:bldP spid="32" grpId="0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50317" y="244310"/>
            <a:ext cx="3207327" cy="748145"/>
            <a:chOff x="394855" y="242455"/>
            <a:chExt cx="3207327" cy="748145"/>
          </a:xfrm>
        </p:grpSpPr>
        <p:sp>
          <p:nvSpPr>
            <p:cNvPr id="5" name="Oval 4"/>
            <p:cNvSpPr/>
            <p:nvPr/>
          </p:nvSpPr>
          <p:spPr>
            <a:xfrm>
              <a:off x="394855" y="242455"/>
              <a:ext cx="748145" cy="74814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63782" y="293361"/>
              <a:ext cx="243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70422" y="1130550"/>
            <a:ext cx="2230242" cy="1075231"/>
            <a:chOff x="734945" y="1444281"/>
            <a:chExt cx="2230242" cy="10752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755387" y="1444281"/>
                  <a:ext cx="2209800" cy="10752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𝟖</m:t>
                            </m:r>
                          </m:num>
                          <m:den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𝟓</m:t>
                            </m:r>
                          </m:den>
                        </m:f>
                        <m:r>
                          <a:rPr lang="en-US" sz="3400" b="1" i="0" smtClean="0">
                            <a:solidFill>
                              <a:srgbClr val="0D0D75"/>
                            </a:solidFill>
                            <a:latin typeface="Cambria Math"/>
                          </a:rPr>
                          <m:t> :</m:t>
                        </m:r>
                        <m:r>
                          <a:rPr lang="en-US" sz="3400" b="1">
                            <a:solidFill>
                              <a:srgbClr val="0D0D75"/>
                            </a:solidFill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3400" b="1" i="1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𝟑</m:t>
                            </m:r>
                          </m:den>
                        </m:f>
                      </m:oMath>
                    </m:oMathPara>
                  </a14:m>
                  <a:endParaRPr lang="en-US" sz="3400" b="1" dirty="0">
                    <a:solidFill>
                      <a:srgbClr val="0D0D75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5387" y="1444281"/>
                  <a:ext cx="2209800" cy="107523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734945" y="1651347"/>
              <a:ext cx="8382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b="1" dirty="0">
                  <a:solidFill>
                    <a:srgbClr val="0D0D75"/>
                  </a:solidFill>
                  <a:latin typeface="Times New Roman" pitchFamily="18" charset="0"/>
                  <a:cs typeface="Times New Roman" pitchFamily="18" charset="0"/>
                </a:rPr>
                <a:t>a)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815123" y="1141576"/>
            <a:ext cx="2264240" cy="1073307"/>
            <a:chOff x="859960" y="1325432"/>
            <a:chExt cx="2264240" cy="107330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914400" y="1325432"/>
                  <a:ext cx="2209800" cy="10733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𝟕</m:t>
                            </m:r>
                          </m:den>
                        </m:f>
                        <m:r>
                          <a:rPr lang="en-US" sz="3400" b="1" i="0" smtClean="0">
                            <a:solidFill>
                              <a:srgbClr val="0D0D75"/>
                            </a:solidFill>
                            <a:latin typeface="Cambria Math"/>
                          </a:rPr>
                          <m:t> :</m:t>
                        </m:r>
                        <m:r>
                          <a:rPr lang="en-US" sz="3400" b="1" i="0" smtClean="0">
                            <a:solidFill>
                              <a:srgbClr val="0D0D75"/>
                            </a:solidFill>
                            <a:latin typeface="Cambria Math"/>
                          </a:rPr>
                          <m:t>𝟐</m:t>
                        </m:r>
                      </m:oMath>
                    </m:oMathPara>
                  </a14:m>
                  <a:endParaRPr lang="en-US" sz="3400" b="1" dirty="0">
                    <a:solidFill>
                      <a:srgbClr val="0D0D75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07330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859960" y="1554641"/>
              <a:ext cx="8382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b="1" dirty="0">
                  <a:solidFill>
                    <a:srgbClr val="0D0D75"/>
                  </a:solidFill>
                  <a:latin typeface="Times New Roman" pitchFamily="18" charset="0"/>
                  <a:cs typeface="Times New Roman" pitchFamily="18" charset="0"/>
                </a:rPr>
                <a:t>b)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573982" y="1038806"/>
            <a:ext cx="2247219" cy="1071832"/>
            <a:chOff x="834736" y="1318927"/>
            <a:chExt cx="2247219" cy="10718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872155" y="1318927"/>
                  <a:ext cx="2209800" cy="1071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400" b="1" i="1" smtClean="0">
                            <a:solidFill>
                              <a:srgbClr val="0D0D75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3400" b="1" i="0" smtClean="0">
                            <a:solidFill>
                              <a:srgbClr val="0D0D75"/>
                            </a:solidFill>
                            <a:latin typeface="Cambria Math"/>
                          </a:rPr>
                          <m:t> :</m:t>
                        </m:r>
                        <m:r>
                          <a:rPr lang="en-US" sz="3400" b="1">
                            <a:solidFill>
                              <a:srgbClr val="0D0D75"/>
                            </a:solidFill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3400" b="1" i="1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𝟐</m:t>
                            </m:r>
                          </m:num>
                          <m:den>
                            <m:r>
                              <a:rPr lang="en-US" sz="3400" b="1" i="1" smtClean="0">
                                <a:solidFill>
                                  <a:srgbClr val="0D0D75"/>
                                </a:solidFill>
                                <a:latin typeface="Cambria Math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en-US" sz="3400" b="1" dirty="0">
                    <a:solidFill>
                      <a:srgbClr val="0D0D75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2155" y="1318927"/>
                  <a:ext cx="2209800" cy="10718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/>
            <p:cNvSpPr txBox="1"/>
            <p:nvPr/>
          </p:nvSpPr>
          <p:spPr>
            <a:xfrm>
              <a:off x="834736" y="1590676"/>
              <a:ext cx="8382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b="1" dirty="0">
                  <a:solidFill>
                    <a:srgbClr val="0D0D75"/>
                  </a:solidFill>
                  <a:latin typeface="Times New Roman" pitchFamily="18" charset="0"/>
                  <a:cs typeface="Times New Roman" pitchFamily="18" charset="0"/>
                </a:rPr>
                <a:t>c)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323052" y="1124234"/>
                <a:ext cx="1914627" cy="10752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1" smtClean="0">
                          <a:latin typeface="Cambria Math"/>
                        </a:rPr>
                        <m:t>=</m:t>
                      </m:r>
                      <m:r>
                        <a:rPr lang="en-US" sz="3400" b="1" i="0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3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>
                              <a:latin typeface="Cambria Math"/>
                            </a:rPr>
                            <m:t>𝟖</m:t>
                          </m:r>
                        </m:num>
                        <m:den>
                          <m:r>
                            <a:rPr lang="en-US" sz="3400" b="1" i="1">
                              <a:latin typeface="Cambria Math"/>
                            </a:rPr>
                            <m:t>𝟓</m:t>
                          </m:r>
                        </m:den>
                      </m:f>
                      <m:r>
                        <a:rPr lang="en-US" sz="3400" b="1">
                          <a:latin typeface="Cambria Math"/>
                        </a:rPr>
                        <m:t> </m:t>
                      </m:r>
                      <m:r>
                        <a:rPr lang="en-US" sz="3400" b="1" i="1">
                          <a:latin typeface="Cambria Math"/>
                        </a:rPr>
                        <m:t>𝐱</m:t>
                      </m:r>
                      <m:r>
                        <a:rPr lang="en-US" sz="3400" b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3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3400" b="1" i="1">
                              <a:latin typeface="Cambria Math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3400" b="1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3052" y="1124234"/>
                <a:ext cx="1914627" cy="10752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250469" y="1138029"/>
                <a:ext cx="1865511" cy="10752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1" smtClean="0">
                          <a:latin typeface="Cambria Math"/>
                        </a:rPr>
                        <m:t>=</m:t>
                      </m:r>
                      <m:r>
                        <a:rPr lang="en-US" sz="3400" b="1" i="0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3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>
                              <a:latin typeface="Cambria Math"/>
                            </a:rPr>
                            <m:t>𝟖</m:t>
                          </m:r>
                          <m:r>
                            <a:rPr lang="en-US" sz="3400" b="1" i="1">
                              <a:latin typeface="Cambria Math"/>
                            </a:rPr>
                            <m:t> </m:t>
                          </m:r>
                          <m:r>
                            <a:rPr lang="en-US" sz="3400" b="1" i="1">
                              <a:latin typeface="Cambria Math"/>
                            </a:rPr>
                            <m:t>𝐱</m:t>
                          </m:r>
                          <m:r>
                            <a:rPr lang="en-US" sz="3400" b="1">
                              <a:latin typeface="Cambria Math"/>
                            </a:rPr>
                            <m:t> </m:t>
                          </m:r>
                          <m:r>
                            <a:rPr lang="en-US" sz="3400" b="1" i="1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3400" b="1" i="1">
                              <a:latin typeface="Cambria Math"/>
                            </a:rPr>
                            <m:t>𝟓</m:t>
                          </m:r>
                          <m:r>
                            <a:rPr lang="en-US" sz="3400" b="1" i="1">
                              <a:latin typeface="Cambria Math"/>
                            </a:rPr>
                            <m:t> </m:t>
                          </m:r>
                          <m:r>
                            <a:rPr lang="en-US" sz="3400" b="1" i="1">
                              <a:latin typeface="Cambria Math"/>
                            </a:rPr>
                            <m:t>𝐱</m:t>
                          </m:r>
                          <m:r>
                            <a:rPr lang="en-US" sz="3400" b="1">
                              <a:latin typeface="Cambria Math"/>
                            </a:rPr>
                            <m:t> </m:t>
                          </m:r>
                          <m:r>
                            <a:rPr lang="en-US" sz="3400" b="1" i="1">
                              <a:latin typeface="Cambria Math"/>
                            </a:rPr>
                            <m:t>𝟏</m:t>
                          </m:r>
                          <m:r>
                            <a:rPr lang="en-US" sz="3400" b="1" i="1"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3400" b="1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0469" y="1138029"/>
                <a:ext cx="1865511" cy="10752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002095" y="1126300"/>
                <a:ext cx="1347740" cy="10752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34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𝟐𝟒</m:t>
                          </m:r>
                        </m:num>
                        <m:den>
                          <m:r>
                            <a:rPr lang="en-US" sz="3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𝟓</m:t>
                          </m:r>
                          <m:r>
                            <a:rPr lang="en-US" sz="3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34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095" y="1126300"/>
                <a:ext cx="1347740" cy="10752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534764" y="2915314"/>
                <a:ext cx="1819216" cy="10724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1" smtClean="0">
                          <a:latin typeface="Cambria Math"/>
                        </a:rPr>
                        <m:t>=</m:t>
                      </m:r>
                      <m:r>
                        <a:rPr lang="en-US" sz="3400" b="1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3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4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  <m:r>
                        <a:rPr lang="en-US" sz="3400" b="1">
                          <a:latin typeface="Cambria Math"/>
                        </a:rPr>
                        <m:t> </m:t>
                      </m:r>
                      <m:r>
                        <a:rPr lang="en-US" sz="3400" b="1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3400" b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3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3400" b="1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4764" y="2915314"/>
                <a:ext cx="1819216" cy="107247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7319079" y="2885217"/>
                <a:ext cx="1443921" cy="10720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34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  <m:r>
                            <a:rPr lang="en-US" sz="3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3400" b="1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9079" y="2885217"/>
                <a:ext cx="1443921" cy="10720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5304393" y="2886597"/>
                <a:ext cx="2106987" cy="10724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1" smtClean="0">
                          <a:latin typeface="Cambria Math"/>
                        </a:rPr>
                        <m:t>=</m:t>
                      </m:r>
                      <m:r>
                        <a:rPr lang="en-US" sz="3400" b="1" i="0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3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4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  <m:r>
                        <a:rPr lang="en-US" sz="3400" b="1">
                          <a:latin typeface="Cambria Math"/>
                        </a:rPr>
                        <m:t> </m:t>
                      </m:r>
                      <m:r>
                        <a:rPr lang="en-US" sz="34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400" b="1" i="0" smtClean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US" sz="3400" b="1" i="0" smtClean="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n-US" sz="3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3400" b="1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4393" y="2886597"/>
                <a:ext cx="2106987" cy="107247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2544164" y="4732353"/>
                <a:ext cx="1819216" cy="1071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1" smtClean="0">
                          <a:latin typeface="Cambria Math"/>
                        </a:rPr>
                        <m:t>=</m:t>
                      </m:r>
                      <m:r>
                        <a:rPr lang="en-US" sz="3400" b="1" i="0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3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sz="3400" b="1">
                          <a:latin typeface="Cambria Math"/>
                        </a:rPr>
                        <m:t> </m:t>
                      </m:r>
                      <m:r>
                        <a:rPr lang="en-US" sz="3400" b="1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3400" b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3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3400" b="1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4164" y="4732353"/>
                <a:ext cx="1819216" cy="10718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361169" y="4702256"/>
                <a:ext cx="1182631" cy="10720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34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sz="3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3400" b="1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169" y="4702256"/>
                <a:ext cx="1182631" cy="107202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313793" y="4703636"/>
                <a:ext cx="2106987" cy="1071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1" smtClean="0">
                          <a:latin typeface="Cambria Math"/>
                        </a:rPr>
                        <m:t>=</m:t>
                      </m:r>
                      <m:r>
                        <a:rPr lang="en-US" sz="3400" b="1" i="0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3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sz="3400" b="1">
                          <a:latin typeface="Cambria Math"/>
                        </a:rPr>
                        <m:t> </m:t>
                      </m:r>
                      <m:r>
                        <a:rPr lang="en-US" sz="34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400" b="1" i="0" smtClean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US" sz="3400" b="1" i="0" smtClean="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n-US" sz="3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3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3400" b="1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793" y="4703636"/>
                <a:ext cx="2106987" cy="10718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7467929" y="4960812"/>
                <a:ext cx="990271" cy="6155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1" smtClean="0">
                          <a:latin typeface="Cambria Math"/>
                        </a:rPr>
                        <m:t>=</m:t>
                      </m:r>
                      <m:r>
                        <a:rPr lang="en-US" sz="3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3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929" y="4960812"/>
                <a:ext cx="990271" cy="61555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393473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07407E-6 L -0.22882 0.26018 " pathEditMode="relative" rAng="0" ptsTypes="AA">
                                      <p:cBhvr>
                                        <p:cTn id="20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41" y="1300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7 L -0.64097 0.54537 " pathEditMode="relative" rAng="0" ptsTypes="AA">
                                      <p:cBhvr>
                                        <p:cTn id="22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49" y="27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27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2400" y="152400"/>
            <a:ext cx="748145" cy="74814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1557" y="208556"/>
            <a:ext cx="8872443" cy="190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itchFamily="18" charset="0"/>
              </a:rPr>
              <a:t>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50kg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10kg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4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cả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-gam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3359210" y="302789"/>
            <a:ext cx="2463397" cy="5232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50kg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2289" y="895583"/>
            <a:ext cx="1914307" cy="523220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10kg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07178" y="283686"/>
            <a:ext cx="1989913" cy="5232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sáng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6921" y="1514193"/>
            <a:ext cx="8678479" cy="5232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cả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-gam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364244" y="726212"/>
                <a:ext cx="572593" cy="786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400" b="1" i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2400" b="1" i="0"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2400" b="1" i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244" y="726212"/>
                <a:ext cx="572593" cy="7863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2901278" y="895583"/>
            <a:ext cx="4690249" cy="5232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chiều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324404" y="743712"/>
                <a:ext cx="630301" cy="901785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800" i="1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3 </m:t>
                          </m:r>
                        </m:num>
                        <m:den>
                          <m:r>
                            <a:rPr lang="en-US" sz="2800" b="0" i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8 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4404" y="743712"/>
                <a:ext cx="630301" cy="9017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1313593" y="2213893"/>
            <a:ext cx="5716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94999" y="3599566"/>
            <a:ext cx="6511719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57403" y="4277504"/>
            <a:ext cx="13455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×      </a:t>
            </a:r>
          </a:p>
        </p:txBody>
      </p:sp>
      <p:graphicFrame>
        <p:nvGraphicFramePr>
          <p:cNvPr id="3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683307"/>
              </p:ext>
            </p:extLst>
          </p:nvPr>
        </p:nvGraphicFramePr>
        <p:xfrm>
          <a:off x="3359619" y="4198223"/>
          <a:ext cx="486599" cy="983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5" imgW="139680" imgH="393480" progId="Equation.3">
                  <p:embed/>
                </p:oleObj>
              </mc:Choice>
              <mc:Fallback>
                <p:oleObj name="Equation" r:id="rId5" imgW="139680" imgH="393480" progId="Equation.3">
                  <p:embed/>
                  <p:pic>
                    <p:nvPicPr>
                      <p:cNvPr id="13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619" y="4198223"/>
                        <a:ext cx="486599" cy="9833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32"/>
          <p:cNvSpPr/>
          <p:nvPr/>
        </p:nvSpPr>
        <p:spPr>
          <a:xfrm>
            <a:off x="3888562" y="4268668"/>
            <a:ext cx="1524776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15 (kg)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51393" y="5063614"/>
            <a:ext cx="66014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Cả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186596" y="5657579"/>
            <a:ext cx="2039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+ 15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40069" y="6167471"/>
            <a:ext cx="32896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25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endParaRPr lang="en-US" sz="2800" dirty="0"/>
          </a:p>
        </p:txBody>
      </p:sp>
      <p:sp>
        <p:nvSpPr>
          <p:cNvPr id="36" name="Rectangle 35"/>
          <p:cNvSpPr/>
          <p:nvPr/>
        </p:nvSpPr>
        <p:spPr>
          <a:xfrm>
            <a:off x="654599" y="2702318"/>
            <a:ext cx="65982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37510" y="3297409"/>
            <a:ext cx="16433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50 – 10 = 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933752" y="5644251"/>
            <a:ext cx="12330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25 (kg)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050859" y="3284551"/>
            <a:ext cx="14125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40 ( kg )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8" grpId="0" animBg="1"/>
      <p:bldP spid="22" grpId="0" animBg="1"/>
      <p:bldP spid="20" grpId="0" animBg="1"/>
      <p:bldP spid="26" grpId="0" animBg="1"/>
      <p:bldP spid="28" grpId="0"/>
      <p:bldP spid="30" grpId="0"/>
      <p:bldP spid="31" grpId="0"/>
      <p:bldP spid="33" grpId="0"/>
      <p:bldP spid="34" grpId="0"/>
      <p:bldP spid="35" grpId="0"/>
      <p:bldP spid="14" grpId="0"/>
      <p:bldP spid="36" grpId="0"/>
      <p:bldP spid="37" grpId="0"/>
      <p:bldP spid="38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</TotalTime>
  <Words>708</Words>
  <Application>Microsoft Office PowerPoint</Application>
  <PresentationFormat>On-screen Show (4:3)</PresentationFormat>
  <Paragraphs>120</Paragraphs>
  <Slides>12</Slides>
  <Notes>4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     TRƯỜNG TIỂU HỌC  KIÊU KỴ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cô và các em  học sinh</dc:title>
  <dc:creator>NP COMPUTER</dc:creator>
  <cp:lastModifiedBy>Admin</cp:lastModifiedBy>
  <cp:revision>49</cp:revision>
  <dcterms:created xsi:type="dcterms:W3CDTF">2006-08-16T00:00:00Z</dcterms:created>
  <dcterms:modified xsi:type="dcterms:W3CDTF">2022-03-17T01:50:43Z</dcterms:modified>
</cp:coreProperties>
</file>